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57" r:id="rId3"/>
    <p:sldId id="258" r:id="rId4"/>
    <p:sldId id="259" r:id="rId5"/>
    <p:sldId id="281" r:id="rId6"/>
    <p:sldId id="291" r:id="rId7"/>
    <p:sldId id="292" r:id="rId8"/>
    <p:sldId id="286" r:id="rId9"/>
    <p:sldId id="260" r:id="rId10"/>
    <p:sldId id="261" r:id="rId11"/>
    <p:sldId id="278" r:id="rId12"/>
    <p:sldId id="263" r:id="rId13"/>
    <p:sldId id="282" r:id="rId14"/>
    <p:sldId id="262" r:id="rId15"/>
    <p:sldId id="279" r:id="rId16"/>
    <p:sldId id="264" r:id="rId17"/>
    <p:sldId id="283" r:id="rId18"/>
    <p:sldId id="280" r:id="rId19"/>
    <p:sldId id="284" r:id="rId20"/>
    <p:sldId id="266" r:id="rId21"/>
    <p:sldId id="267" r:id="rId22"/>
    <p:sldId id="268" r:id="rId23"/>
    <p:sldId id="285" r:id="rId24"/>
    <p:sldId id="272" r:id="rId25"/>
    <p:sldId id="294" r:id="rId26"/>
    <p:sldId id="293" r:id="rId27"/>
    <p:sldId id="290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0786BE5-D2A3-4BF0-8B30-D7403E61B3DC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mailto:firstname.lastname@detns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tudent.det.nsw.edu.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UIrLyE7iz5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google.com/mail/?hl=en#topic=706510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google.com/edu/classroom#topic=6020277" TargetMode="Externa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google.com/drive/?hl=en#topic=14940" TargetMode="Externa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google.com/chrom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google.com/chro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3104" y="906651"/>
            <a:ext cx="5952224" cy="2125460"/>
          </a:xfrm>
        </p:spPr>
        <p:txBody>
          <a:bodyPr/>
          <a:lstStyle/>
          <a:p>
            <a:pPr algn="ctr"/>
            <a:r>
              <a:rPr lang="en-AU" sz="6000" dirty="0">
                <a:latin typeface="Rockwell Extra Bold" panose="02060903040505020403" pitchFamily="18" charset="0"/>
              </a:rPr>
              <a:t>BYOD Induction</a:t>
            </a:r>
            <a:endParaRPr lang="en-AU" sz="6000" dirty="0">
              <a:latin typeface="Showcard Gothic" panose="040209040201020206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426" y="5139689"/>
            <a:ext cx="10059385" cy="861420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/>
              <a:t>Setting students up for successful use of BYOD @ Glenmore Park High</a:t>
            </a:r>
          </a:p>
        </p:txBody>
      </p:sp>
      <p:pic>
        <p:nvPicPr>
          <p:cNvPr id="1028" name="Picture 4" descr="Image result for laptop 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22" y="1830556"/>
            <a:ext cx="3867682" cy="27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1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1" y="999549"/>
            <a:ext cx="10223288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latin typeface="Rockwell Extra Bold" panose="02060903040505020403" pitchFamily="18" charset="0"/>
              </a:rPr>
              <a:t>Connecting To Secure Edge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50" y="2494539"/>
            <a:ext cx="6518396" cy="425131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AU" sz="2800" dirty="0"/>
              <a:t>Open your </a:t>
            </a:r>
            <a:r>
              <a:rPr lang="en-AU" sz="2800" b="1" dirty="0"/>
              <a:t>web browser </a:t>
            </a:r>
            <a:r>
              <a:rPr lang="en-AU" sz="2800" dirty="0"/>
              <a:t>(Chrome)</a:t>
            </a:r>
          </a:p>
          <a:p>
            <a:pPr>
              <a:buFont typeface="+mj-lt"/>
              <a:buAutoNum type="arabicPeriod"/>
            </a:pPr>
            <a:endParaRPr lang="en-AU" sz="2800" dirty="0"/>
          </a:p>
          <a:p>
            <a:pPr>
              <a:buFont typeface="+mj-lt"/>
              <a:buAutoNum type="arabicPeriod"/>
            </a:pPr>
            <a:r>
              <a:rPr lang="en-AU" sz="2800" dirty="0"/>
              <a:t>Go to </a:t>
            </a:r>
            <a:r>
              <a:rPr lang="en-AU" sz="2800" b="1" dirty="0"/>
              <a:t>detnsw.net</a:t>
            </a:r>
          </a:p>
          <a:p>
            <a:pPr>
              <a:buFont typeface="+mj-lt"/>
              <a:buAutoNum type="arabicPeriod"/>
            </a:pPr>
            <a:endParaRPr lang="en-AU" sz="2800" b="1" dirty="0"/>
          </a:p>
          <a:p>
            <a:pPr>
              <a:buFont typeface="+mj-lt"/>
              <a:buAutoNum type="arabicPeriod"/>
            </a:pPr>
            <a:r>
              <a:rPr lang="en-AU" sz="2800" b="1" dirty="0"/>
              <a:t>Bookmark </a:t>
            </a:r>
            <a:r>
              <a:rPr lang="en-AU" sz="2800" dirty="0"/>
              <a:t>this page by clicking the star in the top right corner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266"/>
          <a:stretch/>
        </p:blipFill>
        <p:spPr>
          <a:xfrm>
            <a:off x="7687518" y="3180982"/>
            <a:ext cx="3807897" cy="992040"/>
          </a:xfrm>
          <a:prstGeom prst="rect">
            <a:avLst/>
          </a:prstGeom>
        </p:spPr>
      </p:pic>
      <p:sp>
        <p:nvSpPr>
          <p:cNvPr id="6" name="AutoShape 2" descr="Image result for ch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703" y="2234242"/>
            <a:ext cx="811529" cy="81152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577540" y="3180982"/>
            <a:ext cx="1216325" cy="5003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8" name="Group 17"/>
          <p:cNvGrpSpPr/>
          <p:nvPr/>
        </p:nvGrpSpPr>
        <p:grpSpPr>
          <a:xfrm>
            <a:off x="7925114" y="4520240"/>
            <a:ext cx="3332703" cy="2061713"/>
            <a:chOff x="7925114" y="4520240"/>
            <a:chExt cx="3332703" cy="2061713"/>
          </a:xfrm>
        </p:grpSpPr>
        <p:grpSp>
          <p:nvGrpSpPr>
            <p:cNvPr id="17" name="Group 16"/>
            <p:cNvGrpSpPr/>
            <p:nvPr/>
          </p:nvGrpSpPr>
          <p:grpSpPr>
            <a:xfrm>
              <a:off x="7925114" y="4520240"/>
              <a:ext cx="3332703" cy="2061713"/>
              <a:chOff x="7925114" y="4520240"/>
              <a:chExt cx="3332703" cy="206171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l="79131" t="171" b="74701"/>
              <a:stretch/>
            </p:blipFill>
            <p:spPr>
              <a:xfrm>
                <a:off x="7925114" y="4520240"/>
                <a:ext cx="3332703" cy="2061713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10317201" y="4779033"/>
                <a:ext cx="301916" cy="27963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/>
                  <a:t>     </a:t>
                </a: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8957107" y="6070120"/>
              <a:ext cx="962488" cy="45144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3738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1" y="999549"/>
            <a:ext cx="10223288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latin typeface="Rockwell Extra Bold" panose="02060903040505020403" pitchFamily="18" charset="0"/>
              </a:rPr>
              <a:t>Connecting To Secure Edge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916050"/>
            <a:ext cx="6363119" cy="425131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AU" sz="2800" b="1" dirty="0"/>
              <a:t>Sign</a:t>
            </a:r>
            <a:r>
              <a:rPr lang="en-AU" sz="2800" dirty="0"/>
              <a:t> in with your school login </a:t>
            </a:r>
          </a:p>
          <a:p>
            <a:pPr marL="514350" indent="-514350">
              <a:buFont typeface="+mj-lt"/>
              <a:buAutoNum type="arabicPeriod" startAt="4"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User: </a:t>
            </a:r>
            <a:r>
              <a:rPr lang="en-AU" sz="2800" dirty="0" err="1">
                <a:hlinkClick r:id="rId2"/>
              </a:rPr>
              <a:t>firstname.lastname@detnsw</a:t>
            </a:r>
            <a:r>
              <a:rPr lang="en-AU" sz="2800" dirty="0"/>
              <a:t> Password: *******</a:t>
            </a:r>
            <a:endParaRPr lang="en-AU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AU" sz="1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AU" sz="2400" b="1" dirty="0">
                <a:solidFill>
                  <a:schemeClr val="accent1"/>
                </a:solidFill>
              </a:rPr>
              <a:t>We can look up your username &amp; reset your password if you have forgotten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540" y="2752149"/>
            <a:ext cx="4508013" cy="3034874"/>
          </a:xfrm>
          <a:prstGeom prst="rect">
            <a:avLst/>
          </a:prstGeom>
        </p:spPr>
      </p:pic>
      <p:sp>
        <p:nvSpPr>
          <p:cNvPr id="6" name="AutoShape 2" descr="Image result for ch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Oval 9"/>
          <p:cNvSpPr/>
          <p:nvPr/>
        </p:nvSpPr>
        <p:spPr>
          <a:xfrm flipH="1">
            <a:off x="7219540" y="4796286"/>
            <a:ext cx="2597320" cy="7332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6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1" y="999549"/>
            <a:ext cx="10223288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latin typeface="Rockwell Extra Bold" panose="02060903040505020403" pitchFamily="18" charset="0"/>
              </a:rPr>
              <a:t>Connecting To Secure Edge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2" y="2724270"/>
            <a:ext cx="6452559" cy="3900817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 startAt="5"/>
            </a:pPr>
            <a:r>
              <a:rPr lang="en-AU" sz="3300" dirty="0"/>
              <a:t>If your login details are correct, you will be redirected to a landing page. Then </a:t>
            </a:r>
            <a:r>
              <a:rPr lang="en-AU" sz="3300" b="1" dirty="0"/>
              <a:t>Click here </a:t>
            </a:r>
            <a:r>
              <a:rPr lang="en-AU" sz="3300" dirty="0"/>
              <a:t>to start browsing internet.</a:t>
            </a:r>
          </a:p>
          <a:p>
            <a:pPr>
              <a:buFont typeface="+mj-lt"/>
              <a:buAutoNum type="arabicPeriod" startAt="5"/>
            </a:pPr>
            <a:endParaRPr lang="en-AU" sz="900" dirty="0"/>
          </a:p>
          <a:p>
            <a:pPr>
              <a:buFont typeface="+mj-lt"/>
              <a:buAutoNum type="arabicPeriod" startAt="5"/>
            </a:pPr>
            <a:r>
              <a:rPr lang="en-AU" sz="3300" dirty="0"/>
              <a:t>Browse the internet and use your applications as usual. </a:t>
            </a:r>
          </a:p>
          <a:p>
            <a:pPr marL="0" indent="0" algn="ctr">
              <a:buNone/>
            </a:pPr>
            <a:endParaRPr lang="en-AU" sz="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AU" sz="2800" b="1" dirty="0">
                <a:solidFill>
                  <a:schemeClr val="accent1"/>
                </a:solidFill>
              </a:rPr>
              <a:t>Make sure you always log out if you share your device with someone else	</a:t>
            </a:r>
            <a:r>
              <a:rPr lang="en-AU" sz="2800" dirty="0"/>
              <a:t> 	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337" y="2724270"/>
            <a:ext cx="4444591" cy="3619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11751" y="4321833"/>
            <a:ext cx="1362973" cy="9230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0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6162" y="2055006"/>
            <a:ext cx="5247171" cy="2677648"/>
          </a:xfrm>
        </p:spPr>
        <p:txBody>
          <a:bodyPr/>
          <a:lstStyle/>
          <a:p>
            <a:pPr algn="ctr"/>
            <a:r>
              <a:rPr lang="en-AU" sz="8000" dirty="0">
                <a:latin typeface="Rockwell Extra Bold" panose="02060903040505020403" pitchFamily="18" charset="0"/>
              </a:rPr>
              <a:t>Student portal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979" r="2815" b="11795"/>
          <a:stretch/>
        </p:blipFill>
        <p:spPr>
          <a:xfrm>
            <a:off x="422032" y="351692"/>
            <a:ext cx="5794130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67982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dirty="0">
                <a:latin typeface="Rockwell Extra Bold" panose="02060903040505020403" pitchFamily="18" charset="0"/>
              </a:rPr>
              <a:t>Student Portal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2603500"/>
            <a:ext cx="6314536" cy="3416300"/>
          </a:xfrm>
        </p:spPr>
        <p:txBody>
          <a:bodyPr>
            <a:normAutofit/>
          </a:bodyPr>
          <a:lstStyle/>
          <a:p>
            <a:pPr>
              <a:buFont typeface="Wingdings 3" charset="2"/>
              <a:buAutoNum type="arabicPeriod"/>
            </a:pPr>
            <a:r>
              <a:rPr lang="en-AU" sz="3000" b="1" dirty="0"/>
              <a:t>Go to </a:t>
            </a:r>
            <a:r>
              <a:rPr lang="en-AU" sz="3000" dirty="0">
                <a:hlinkClick r:id="rId2"/>
              </a:rPr>
              <a:t>https://student.det.nsw.edu.au</a:t>
            </a:r>
          </a:p>
          <a:p>
            <a:pPr>
              <a:buFont typeface="Wingdings 3" charset="2"/>
              <a:buAutoNum type="arabicPeriod"/>
            </a:pPr>
            <a:endParaRPr lang="en-AU" sz="3000" dirty="0">
              <a:hlinkClick r:id="rId2"/>
            </a:endParaRPr>
          </a:p>
          <a:p>
            <a:pPr>
              <a:buAutoNum type="arabicPeriod"/>
            </a:pPr>
            <a:r>
              <a:rPr lang="en-AU" sz="3000" b="1" dirty="0"/>
              <a:t>Bookmark</a:t>
            </a:r>
            <a:r>
              <a:rPr lang="en-AU" sz="3000" dirty="0"/>
              <a:t> this page by clicking the star in the top right corner</a:t>
            </a:r>
          </a:p>
          <a:p>
            <a:pPr>
              <a:buAutoNum type="arabicPeriod"/>
            </a:pPr>
            <a:endParaRPr lang="en-AU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42672" y="2810534"/>
            <a:ext cx="4675821" cy="1268121"/>
            <a:chOff x="6832121" y="2603500"/>
            <a:chExt cx="5133021" cy="12681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-86" r="67995" b="86029"/>
            <a:stretch/>
          </p:blipFill>
          <p:spPr>
            <a:xfrm>
              <a:off x="6832121" y="2603500"/>
              <a:ext cx="5133021" cy="12681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7193" y="2777706"/>
              <a:ext cx="2780165" cy="55009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882083" y="4425351"/>
            <a:ext cx="3392641" cy="2035834"/>
            <a:chOff x="8387731" y="3970969"/>
            <a:chExt cx="2567816" cy="16448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77773" t="513" r="400" b="74631"/>
            <a:stretch/>
          </p:blipFill>
          <p:spPr>
            <a:xfrm>
              <a:off x="8387731" y="3970969"/>
              <a:ext cx="2567816" cy="164482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9261269" y="5181633"/>
              <a:ext cx="820740" cy="38240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/>
            <p:cNvSpPr/>
            <p:nvPr/>
          </p:nvSpPr>
          <p:spPr>
            <a:xfrm>
              <a:off x="10198673" y="4045827"/>
              <a:ext cx="437697" cy="38240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8838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67982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dirty="0">
                <a:latin typeface="Rockwell Extra Bold" panose="02060903040505020403" pitchFamily="18" charset="0"/>
              </a:rPr>
              <a:t>Student Portal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73" y="2801907"/>
            <a:ext cx="6919371" cy="34163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en-AU" sz="2800" b="1" dirty="0"/>
              <a:t>Login </a:t>
            </a:r>
          </a:p>
          <a:p>
            <a:pPr marL="0" indent="0" algn="ctr">
              <a:buNone/>
            </a:pPr>
            <a:r>
              <a:rPr lang="en-AU" sz="2800" dirty="0"/>
              <a:t>User: </a:t>
            </a:r>
            <a:r>
              <a:rPr lang="en-AU" sz="2800" dirty="0" err="1"/>
              <a:t>firstname.lastname</a:t>
            </a:r>
            <a:r>
              <a:rPr lang="en-AU" sz="2800" dirty="0"/>
              <a:t>    </a:t>
            </a:r>
          </a:p>
          <a:p>
            <a:pPr marL="0" indent="0" algn="ctr">
              <a:buNone/>
            </a:pPr>
            <a:r>
              <a:rPr lang="en-AU" sz="2800" dirty="0"/>
              <a:t>Password: *******</a:t>
            </a:r>
          </a:p>
          <a:p>
            <a:pPr marL="0" indent="0" algn="ctr">
              <a:buNone/>
            </a:pPr>
            <a:endParaRPr lang="en-AU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AU" sz="2400" b="1" dirty="0">
                <a:solidFill>
                  <a:schemeClr val="accent1"/>
                </a:solidFill>
              </a:rPr>
              <a:t>This will be the same password as before</a:t>
            </a:r>
          </a:p>
          <a:p>
            <a:pPr marL="0" indent="0" algn="ctr">
              <a:buNone/>
            </a:pPr>
            <a:r>
              <a:rPr lang="en-AU" sz="2400" b="1" dirty="0">
                <a:solidFill>
                  <a:schemeClr val="accent1"/>
                </a:solidFill>
              </a:rPr>
              <a:t>If you have a number you must ALWAYS put it at the end of your username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237" t="18433" r="40415" b="47193"/>
          <a:stretch/>
        </p:blipFill>
        <p:spPr>
          <a:xfrm>
            <a:off x="8216629" y="2801907"/>
            <a:ext cx="3083312" cy="30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67982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dirty="0">
                <a:latin typeface="Rockwell Extra Bold" panose="02060903040505020403" pitchFamily="18" charset="0"/>
              </a:rPr>
              <a:t>Student Portal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56" y="3180982"/>
            <a:ext cx="3976776" cy="34163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n-AU" sz="2800" dirty="0"/>
              <a:t>If your login details are correct you will be redirected to the Student Portal dashboard.</a:t>
            </a:r>
          </a:p>
        </p:txBody>
      </p:sp>
      <p:pic>
        <p:nvPicPr>
          <p:cNvPr id="3076" name="Picture 4" descr="Image result for nsw student portal G su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t="4733" b="13062"/>
          <a:stretch/>
        </p:blipFill>
        <p:spPr bwMode="auto">
          <a:xfrm>
            <a:off x="5115463" y="2432649"/>
            <a:ext cx="6409593" cy="41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466061" y="2930816"/>
            <a:ext cx="1216325" cy="5003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9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560" y="-600335"/>
            <a:ext cx="9955868" cy="2677648"/>
          </a:xfrm>
        </p:spPr>
        <p:txBody>
          <a:bodyPr/>
          <a:lstStyle/>
          <a:p>
            <a:pPr algn="ctr"/>
            <a:r>
              <a:rPr lang="en-AU" sz="8000" dirty="0">
                <a:latin typeface="Rockwell Extra Bold" panose="02060903040505020403" pitchFamily="18" charset="0"/>
              </a:rPr>
              <a:t>Student Email</a:t>
            </a:r>
          </a:p>
        </p:txBody>
      </p:sp>
      <p:pic>
        <p:nvPicPr>
          <p:cNvPr id="12290" name="Picture 2" descr="Image result for g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52" y="1512353"/>
            <a:ext cx="5118484" cy="51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35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524548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dirty="0">
                <a:latin typeface="Rockwell Extra Bold" panose="02060903040505020403" pitchFamily="18" charset="0"/>
              </a:rPr>
              <a:t>3 minute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20" y="2663885"/>
            <a:ext cx="10188782" cy="34163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b="1" dirty="0"/>
              <a:t>Open your emails </a:t>
            </a:r>
            <a:r>
              <a:rPr lang="en-AU" sz="2800" dirty="0"/>
              <a:t>in your Student Portal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b="1" dirty="0"/>
              <a:t>Send an email</a:t>
            </a:r>
            <a:r>
              <a:rPr lang="en-AU" sz="2800" dirty="0"/>
              <a:t> to the person next to you.</a:t>
            </a:r>
          </a:p>
          <a:p>
            <a:endParaRPr lang="en-AU" sz="2800" dirty="0"/>
          </a:p>
          <a:p>
            <a:pPr marL="0" indent="0">
              <a:buNone/>
            </a:pPr>
            <a:r>
              <a:rPr lang="en-AU" sz="2800" b="1" dirty="0">
                <a:solidFill>
                  <a:schemeClr val="accent1"/>
                </a:solidFill>
              </a:rPr>
              <a:t>Your email address is </a:t>
            </a:r>
          </a:p>
          <a:p>
            <a:pPr marL="0" indent="0">
              <a:buNone/>
            </a:pPr>
            <a:r>
              <a:rPr lang="en-AU" sz="2800" b="1" dirty="0">
                <a:solidFill>
                  <a:schemeClr val="accent1"/>
                </a:solidFill>
              </a:rPr>
              <a:t>firstname.lastname@education.nsw.edu.au</a:t>
            </a:r>
          </a:p>
        </p:txBody>
      </p:sp>
      <p:sp>
        <p:nvSpPr>
          <p:cNvPr id="8" name="Rectangle 7"/>
          <p:cNvSpPr/>
          <p:nvPr/>
        </p:nvSpPr>
        <p:spPr>
          <a:xfrm>
            <a:off x="9011460" y="5757019"/>
            <a:ext cx="291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https://www.youtube.com/watch?v=UIrLyE7iz50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9458864" y="5341110"/>
            <a:ext cx="18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3 Minute Timer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60" y="2453608"/>
            <a:ext cx="2681870" cy="26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11137" y="5967296"/>
            <a:ext cx="6549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More help using Gmail</a:t>
            </a:r>
          </a:p>
          <a:p>
            <a:pPr algn="ctr"/>
            <a:r>
              <a:rPr lang="en-AU" b="1" dirty="0">
                <a:hlinkClick r:id="rId4"/>
              </a:rPr>
              <a:t>https://support.google.com/mail/?hl=en#topic=7065107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920773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658" y="685001"/>
            <a:ext cx="9955868" cy="2677648"/>
          </a:xfrm>
        </p:spPr>
        <p:txBody>
          <a:bodyPr/>
          <a:lstStyle/>
          <a:p>
            <a:pPr algn="ctr"/>
            <a:r>
              <a:rPr lang="en-AU" sz="8000" dirty="0">
                <a:latin typeface="Rockwell Extra Bold" panose="02060903040505020403" pitchFamily="18" charset="0"/>
              </a:rPr>
              <a:t>Google Classroom</a:t>
            </a:r>
          </a:p>
        </p:txBody>
      </p:sp>
      <p:pic>
        <p:nvPicPr>
          <p:cNvPr id="8194" name="Picture 2" descr="Image result for google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4" y="3441622"/>
            <a:ext cx="3803608" cy="285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2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28" y="990921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600" dirty="0">
                <a:latin typeface="Rockwell Extra Bold" panose="02060903040505020403" pitchFamily="18" charset="0"/>
              </a:rPr>
              <a:t>Hello!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79" y="2579297"/>
            <a:ext cx="7445581" cy="37179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3300" b="1" dirty="0"/>
              <a:t>Who</a:t>
            </a:r>
            <a:r>
              <a:rPr lang="en-AU" sz="3300" dirty="0"/>
              <a:t>: Mr </a:t>
            </a:r>
            <a:r>
              <a:rPr lang="en-AU" sz="3300" dirty="0" err="1"/>
              <a:t>Liauw</a:t>
            </a:r>
            <a:endParaRPr lang="en-AU" sz="3300" dirty="0"/>
          </a:p>
          <a:p>
            <a:pPr marL="0" indent="0" algn="ctr">
              <a:buNone/>
            </a:pPr>
            <a:r>
              <a:rPr lang="en-AU" sz="3300" b="1" dirty="0"/>
              <a:t>What</a:t>
            </a:r>
            <a:r>
              <a:rPr lang="en-AU" sz="3300" dirty="0"/>
              <a:t>: Computer Coordinator</a:t>
            </a:r>
          </a:p>
          <a:p>
            <a:pPr marL="0" indent="0" algn="ctr">
              <a:buNone/>
            </a:pPr>
            <a:r>
              <a:rPr lang="en-AU" sz="3300" b="1" dirty="0"/>
              <a:t>Where</a:t>
            </a:r>
            <a:r>
              <a:rPr lang="en-AU" sz="3300" dirty="0"/>
              <a:t>: Library</a:t>
            </a:r>
          </a:p>
          <a:p>
            <a:pPr marL="0" indent="0" algn="ctr">
              <a:buNone/>
            </a:pPr>
            <a:r>
              <a:rPr lang="en-AU" sz="3300" b="1" dirty="0"/>
              <a:t>When</a:t>
            </a:r>
            <a:r>
              <a:rPr lang="en-AU" sz="3300" dirty="0"/>
              <a:t>: Recess &amp; Lunch</a:t>
            </a:r>
          </a:p>
          <a:p>
            <a:pPr marL="0" indent="0" algn="ctr">
              <a:buNone/>
            </a:pPr>
            <a:r>
              <a:rPr lang="en-AU" sz="3300" b="1" dirty="0"/>
              <a:t>Why</a:t>
            </a:r>
            <a:r>
              <a:rPr lang="en-AU" sz="3300" dirty="0"/>
              <a:t>: Any questions relating to using your BYO device or a loan laptop from the school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7209" y="2065232"/>
            <a:ext cx="3740088" cy="27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4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56" y="965043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dirty="0">
                <a:latin typeface="Rockwell Extra Bold" panose="02060903040505020403" pitchFamily="18" charset="0"/>
              </a:rPr>
              <a:t>Google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3" y="2805417"/>
            <a:ext cx="6275881" cy="3526371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AU" sz="2800" dirty="0"/>
              <a:t>Go back to the Student Portal </a:t>
            </a:r>
            <a:r>
              <a:rPr lang="en-AU" sz="2200" dirty="0"/>
              <a:t>(should be a bookmark at the top now)</a:t>
            </a:r>
          </a:p>
          <a:p>
            <a:pPr>
              <a:buAutoNum type="arabicPeriod"/>
            </a:pPr>
            <a:endParaRPr lang="en-AU" dirty="0"/>
          </a:p>
          <a:p>
            <a:pPr>
              <a:buAutoNum type="arabicPeriod"/>
            </a:pPr>
            <a:r>
              <a:rPr lang="en-AU" sz="2800" dirty="0"/>
              <a:t>Under the section that says ‘</a:t>
            </a:r>
            <a:r>
              <a:rPr lang="en-AU" sz="2800" b="1" dirty="0"/>
              <a:t>Learning</a:t>
            </a:r>
            <a:r>
              <a:rPr lang="en-AU" sz="2800" dirty="0"/>
              <a:t>’ click on </a:t>
            </a:r>
            <a:r>
              <a:rPr lang="en-AU" sz="2800" b="1" dirty="0"/>
              <a:t>G Suite</a:t>
            </a:r>
          </a:p>
          <a:p>
            <a:pPr>
              <a:buAutoNum type="arabicPeriod"/>
            </a:pPr>
            <a:endParaRPr lang="en-AU" sz="2800" b="1" dirty="0"/>
          </a:p>
          <a:p>
            <a:pPr>
              <a:buAutoNum type="arabicPeriod"/>
            </a:pPr>
            <a:r>
              <a:rPr lang="en-AU" sz="2800" dirty="0"/>
              <a:t>Click on </a:t>
            </a:r>
            <a:r>
              <a:rPr lang="en-AU" sz="2800" b="1" dirty="0"/>
              <a:t>Google Classroom</a:t>
            </a:r>
          </a:p>
          <a:p>
            <a:pPr marL="0" indent="0">
              <a:buNone/>
            </a:pPr>
            <a:endParaRPr lang="en-AU" sz="2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199365" y="3696254"/>
            <a:ext cx="3993242" cy="3080601"/>
            <a:chOff x="7199365" y="3696254"/>
            <a:chExt cx="3993242" cy="30806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9365" y="3696254"/>
              <a:ext cx="3993242" cy="308060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274952" y="4664726"/>
              <a:ext cx="1216325" cy="50033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725" t="58739" r="34936" b="17284"/>
          <a:stretch/>
        </p:blipFill>
        <p:spPr>
          <a:xfrm>
            <a:off x="7539486" y="2264269"/>
            <a:ext cx="2889849" cy="14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56" y="965043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dirty="0">
                <a:latin typeface="Showcard Gothic" panose="04020904020102020604" pitchFamily="82" charset="0"/>
              </a:rPr>
              <a:t>Google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84" y="2685295"/>
            <a:ext cx="6996022" cy="3416300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AU" sz="3200" b="1" dirty="0"/>
              <a:t>Bookmark Google Classroom</a:t>
            </a:r>
          </a:p>
          <a:p>
            <a:pPr>
              <a:buFont typeface="+mj-lt"/>
              <a:buAutoNum type="arabicPeriod" startAt="4"/>
            </a:pPr>
            <a:r>
              <a:rPr lang="en-AU" sz="3200" b="1" dirty="0"/>
              <a:t>Join</a:t>
            </a:r>
            <a:r>
              <a:rPr lang="en-AU" sz="3200" dirty="0"/>
              <a:t> a Google Classroom by clicking on the </a:t>
            </a:r>
            <a:r>
              <a:rPr lang="en-AU" sz="3200" b="1" dirty="0"/>
              <a:t>+</a:t>
            </a:r>
            <a:r>
              <a:rPr lang="en-AU" sz="3200" dirty="0"/>
              <a:t> in the top right and selecting ‘Join Class’</a:t>
            </a:r>
          </a:p>
          <a:p>
            <a:pPr>
              <a:buFont typeface="+mj-lt"/>
              <a:buAutoNum type="arabicPeriod" startAt="4"/>
            </a:pPr>
            <a:endParaRPr lang="en-AU" sz="3200" dirty="0"/>
          </a:p>
          <a:p>
            <a:pPr>
              <a:buFont typeface="+mj-lt"/>
              <a:buAutoNum type="arabicPeriod" startAt="4"/>
            </a:pPr>
            <a:r>
              <a:rPr lang="en-AU" sz="3200" b="1" dirty="0"/>
              <a:t>Enter the code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963" b="25929"/>
          <a:stretch/>
        </p:blipFill>
        <p:spPr>
          <a:xfrm>
            <a:off x="4308895" y="5436564"/>
            <a:ext cx="3796792" cy="85401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2354" y="4162269"/>
            <a:ext cx="2991344" cy="2288022"/>
            <a:chOff x="8612354" y="4162269"/>
            <a:chExt cx="2991344" cy="22880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131" b="7774"/>
            <a:stretch/>
          </p:blipFill>
          <p:spPr>
            <a:xfrm>
              <a:off x="8612354" y="4162269"/>
              <a:ext cx="2991344" cy="228802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8684667" y="5436564"/>
              <a:ext cx="1259457" cy="49665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57331" y="2234242"/>
            <a:ext cx="2749105" cy="1877358"/>
            <a:chOff x="8657331" y="2234242"/>
            <a:chExt cx="2749105" cy="18773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79022" t="8" b="75212"/>
            <a:stretch/>
          </p:blipFill>
          <p:spPr>
            <a:xfrm>
              <a:off x="8657331" y="2234242"/>
              <a:ext cx="2749105" cy="1826688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9485553" y="3614950"/>
              <a:ext cx="917142" cy="49665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/>
            <p:cNvSpPr/>
            <p:nvPr/>
          </p:nvSpPr>
          <p:spPr>
            <a:xfrm>
              <a:off x="10573107" y="2434546"/>
              <a:ext cx="380305" cy="32172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1748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56" y="965043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dirty="0">
                <a:latin typeface="Showcard Gothic" panose="04020904020102020604" pitchFamily="82" charset="0"/>
              </a:rPr>
              <a:t>Google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56" y="2385117"/>
            <a:ext cx="5740636" cy="364897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AU" sz="2800" b="1" dirty="0"/>
              <a:t>Open </a:t>
            </a:r>
            <a:r>
              <a:rPr lang="en-AU" sz="2800" dirty="0"/>
              <a:t>the lesson called </a:t>
            </a:r>
            <a:r>
              <a:rPr lang="en-AU" sz="2800" b="1" dirty="0"/>
              <a:t>‘5 Things About You’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sz="2800" b="1" dirty="0"/>
              <a:t>Open the Google Doc </a:t>
            </a:r>
            <a:r>
              <a:rPr lang="en-AU" sz="2800" dirty="0"/>
              <a:t>attached to the Lesson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sz="2800" b="1" dirty="0"/>
              <a:t>Complete the 5 questions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sz="2800" b="1" dirty="0"/>
              <a:t>Submit</a:t>
            </a:r>
            <a:r>
              <a:rPr lang="en-AU" sz="2800" dirty="0"/>
              <a:t> your work by clicking the ‘submit’ button in the top right corner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16460" y="2268745"/>
            <a:ext cx="5280178" cy="2752884"/>
            <a:chOff x="6616460" y="2268745"/>
            <a:chExt cx="5280178" cy="27528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6460" y="2268745"/>
              <a:ext cx="5280178" cy="27528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3240" y="4397619"/>
              <a:ext cx="4333398" cy="55394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978770" y="5021629"/>
            <a:ext cx="4572000" cy="1616286"/>
            <a:chOff x="6978770" y="5021629"/>
            <a:chExt cx="4572000" cy="16162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8551" y="5021629"/>
              <a:ext cx="4382219" cy="16162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8770" y="5757118"/>
              <a:ext cx="2611740" cy="5539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069676" y="6114695"/>
            <a:ext cx="5337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/>
              <a:t>More help using Google Classroom</a:t>
            </a:r>
            <a:endParaRPr lang="en-AU" sz="1400" b="1" dirty="0">
              <a:hlinkClick r:id="rId5"/>
            </a:endParaRPr>
          </a:p>
          <a:p>
            <a:r>
              <a:rPr lang="en-AU" sz="1400" b="1" dirty="0">
                <a:hlinkClick r:id="rId5"/>
              </a:rPr>
              <a:t>https://support.google.com/edu/classroom#topic=6020277</a:t>
            </a:r>
            <a:endParaRPr lang="en-AU" sz="1400" b="1" dirty="0"/>
          </a:p>
        </p:txBody>
      </p:sp>
    </p:spTree>
    <p:extLst>
      <p:ext uri="{BB962C8B-B14F-4D97-AF65-F5344CB8AC3E}">
        <p14:creationId xmlns:p14="http://schemas.microsoft.com/office/powerpoint/2010/main" val="37219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306" y="201921"/>
            <a:ext cx="9955868" cy="2092705"/>
          </a:xfrm>
        </p:spPr>
        <p:txBody>
          <a:bodyPr/>
          <a:lstStyle/>
          <a:p>
            <a:pPr algn="ctr"/>
            <a:r>
              <a:rPr lang="en-AU" sz="8000" dirty="0">
                <a:latin typeface="Showcard Gothic" panose="04020904020102020604" pitchFamily="82" charset="0"/>
              </a:rPr>
              <a:t>Google Drive</a:t>
            </a:r>
          </a:p>
        </p:txBody>
      </p:sp>
      <p:pic>
        <p:nvPicPr>
          <p:cNvPr id="11266" name="Picture 2" descr="Image result for googl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28" y="2671314"/>
            <a:ext cx="3743565" cy="32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50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973121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dirty="0">
                <a:latin typeface="Rockwell Extra Bold" panose="02060903040505020403" pitchFamily="18" charset="0"/>
              </a:rPr>
              <a:t>Google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41782"/>
            <a:ext cx="9144000" cy="34163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AU" sz="2800" dirty="0"/>
              <a:t>Go to </a:t>
            </a:r>
            <a:r>
              <a:rPr lang="en-AU" sz="2800" b="1" dirty="0"/>
              <a:t>Student Portal</a:t>
            </a:r>
          </a:p>
          <a:p>
            <a:pPr>
              <a:buFont typeface="+mj-lt"/>
              <a:buAutoNum type="arabicPeriod"/>
            </a:pPr>
            <a:r>
              <a:rPr lang="en-AU" sz="2800" dirty="0"/>
              <a:t>Go to </a:t>
            </a:r>
            <a:r>
              <a:rPr lang="en-AU" sz="2800" b="1" dirty="0"/>
              <a:t>G Suite</a:t>
            </a:r>
          </a:p>
          <a:p>
            <a:pPr>
              <a:buFont typeface="+mj-lt"/>
              <a:buAutoNum type="arabicPeriod"/>
            </a:pPr>
            <a:r>
              <a:rPr lang="en-AU" sz="2800" dirty="0"/>
              <a:t>Open </a:t>
            </a:r>
            <a:r>
              <a:rPr lang="en-AU" sz="2800" b="1" dirty="0"/>
              <a:t>Google Drive </a:t>
            </a:r>
            <a:r>
              <a:rPr lang="en-AU" sz="2800" dirty="0"/>
              <a:t>(bookmark this too)</a:t>
            </a:r>
          </a:p>
          <a:p>
            <a:pPr>
              <a:buFont typeface="+mj-lt"/>
              <a:buAutoNum type="arabicPeriod"/>
            </a:pPr>
            <a:r>
              <a:rPr lang="en-AU" sz="2800" dirty="0"/>
              <a:t>Create a </a:t>
            </a:r>
            <a:r>
              <a:rPr lang="en-AU" sz="2800" b="1" dirty="0"/>
              <a:t>New folder </a:t>
            </a:r>
            <a:r>
              <a:rPr lang="en-AU" sz="2800" dirty="0"/>
              <a:t>for every subject on your timetable (right click)</a:t>
            </a:r>
          </a:p>
          <a:p>
            <a:pPr>
              <a:buFont typeface="+mj-lt"/>
              <a:buAutoNum type="arabicPeriod"/>
            </a:pPr>
            <a:r>
              <a:rPr lang="en-AU" sz="2800" dirty="0"/>
              <a:t>Save all you work on Google drive so you can access it from anywhere, anytime on any device.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637" y="2479815"/>
            <a:ext cx="1419890" cy="9448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24005" y="2800589"/>
            <a:ext cx="2808454" cy="2498687"/>
            <a:chOff x="9124005" y="2800589"/>
            <a:chExt cx="2808454" cy="24986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7195" t="61105" r="25209" b="10513"/>
            <a:stretch/>
          </p:blipFill>
          <p:spPr>
            <a:xfrm>
              <a:off x="9178507" y="2800589"/>
              <a:ext cx="2753952" cy="24986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4005" y="2907101"/>
              <a:ext cx="1600831" cy="44827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981201" y="61268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1600" b="1" dirty="0"/>
              <a:t>More help using Google Drive</a:t>
            </a:r>
            <a:endParaRPr lang="en-AU" sz="1600" b="1" dirty="0">
              <a:hlinkClick r:id="rId5"/>
            </a:endParaRPr>
          </a:p>
          <a:p>
            <a:r>
              <a:rPr lang="en-AU" sz="1600" dirty="0">
                <a:hlinkClick r:id="rId5"/>
              </a:rPr>
              <a:t>https://support.google.com/drive/?hl=en#topic=14940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3203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3129" y="735495"/>
            <a:ext cx="8825658" cy="1318564"/>
          </a:xfrm>
        </p:spPr>
        <p:txBody>
          <a:bodyPr/>
          <a:lstStyle/>
          <a:p>
            <a:pPr algn="ctr"/>
            <a:r>
              <a:rPr lang="en-AU" sz="8000" dirty="0">
                <a:latin typeface="Rockwell Extra Bold" panose="02060903040505020403" pitchFamily="18" charset="0"/>
              </a:rPr>
              <a:t>Chrome</a:t>
            </a:r>
          </a:p>
        </p:txBody>
      </p:sp>
      <p:pic>
        <p:nvPicPr>
          <p:cNvPr id="1026" name="Picture 2" descr="Image result for chrome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48" y="2288044"/>
            <a:ext cx="3524619" cy="35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73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221498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400" dirty="0">
                <a:latin typeface="Rockwell Extra Bold" panose="02060903040505020403" pitchFamily="18" charset="0"/>
              </a:rPr>
              <a:t>Use Chrome as a default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8" y="2683564"/>
            <a:ext cx="8448260" cy="3435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/>
              <a:t>Chrome is the most suitable internet browser for students to use at school, particularly as we use many Google applications such as Google Classroom, Drive, Docs, Sheets, Forms etc.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To download Chrome go to </a:t>
            </a:r>
            <a:r>
              <a:rPr lang="en-AU" sz="2800" dirty="0">
                <a:hlinkClick r:id="rId2"/>
              </a:rPr>
              <a:t>https://www.google.com/chrome/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218" y="3310637"/>
            <a:ext cx="2803703" cy="28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55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612" y="962652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400" dirty="0">
                <a:latin typeface="Rockwell Extra Bold" panose="02060903040505020403" pitchFamily="18" charset="0"/>
              </a:rPr>
              <a:t>Download Google Chrome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78" y="2603500"/>
            <a:ext cx="5712247" cy="3929502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AU" sz="2800" dirty="0"/>
              <a:t>Check to see if your laptop has Chrome – if it does skip to step 4.</a:t>
            </a:r>
          </a:p>
          <a:p>
            <a:pPr>
              <a:buFont typeface="+mj-lt"/>
              <a:buAutoNum type="arabicPeriod"/>
            </a:pPr>
            <a:r>
              <a:rPr lang="en-AU" sz="2800" dirty="0"/>
              <a:t>If you don’t have Chrome go to: </a:t>
            </a:r>
            <a:r>
              <a:rPr lang="en-AU" sz="2800" dirty="0">
                <a:hlinkClick r:id="rId2"/>
              </a:rPr>
              <a:t>https://www.google.com/chrome/</a:t>
            </a:r>
            <a:endParaRPr lang="en-AU" sz="2800" dirty="0"/>
          </a:p>
          <a:p>
            <a:pPr>
              <a:buFont typeface="+mj-lt"/>
              <a:buAutoNum type="arabicPeriod"/>
            </a:pPr>
            <a:r>
              <a:rPr lang="en-AU" sz="2800" dirty="0"/>
              <a:t>Click download Chrome (may take 2 – 5 mins)</a:t>
            </a:r>
          </a:p>
          <a:p>
            <a:pPr>
              <a:buFont typeface="+mj-lt"/>
              <a:buAutoNum type="arabicPeriod"/>
            </a:pPr>
            <a:r>
              <a:rPr lang="en-AU" sz="2800" dirty="0"/>
              <a:t>Find Chrome in your windows</a:t>
            </a:r>
          </a:p>
          <a:p>
            <a:pPr>
              <a:buFont typeface="+mj-lt"/>
              <a:buAutoNum type="arabicPeriod"/>
            </a:pPr>
            <a:r>
              <a:rPr lang="en-AU" sz="2800" dirty="0"/>
              <a:t>Right click and pin to task bar</a:t>
            </a:r>
          </a:p>
          <a:p>
            <a:pPr marL="0" indent="0">
              <a:buNone/>
            </a:pPr>
            <a:endParaRPr lang="en-AU" sz="1300" dirty="0"/>
          </a:p>
          <a:p>
            <a:pPr marL="0" indent="0" algn="ctr">
              <a:buNone/>
            </a:pPr>
            <a:r>
              <a:rPr lang="en-AU" sz="2800" b="1" dirty="0">
                <a:solidFill>
                  <a:schemeClr val="accent1"/>
                </a:solidFill>
              </a:rPr>
              <a:t>Now Chrome will be easy to open whenever you need it!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28" y="3621054"/>
            <a:ext cx="2588964" cy="1792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4639" r="75259"/>
          <a:stretch/>
        </p:blipFill>
        <p:spPr>
          <a:xfrm>
            <a:off x="9270696" y="2291507"/>
            <a:ext cx="2597955" cy="44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1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28" y="990921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600" dirty="0">
                <a:latin typeface="Rockwell Extra Bold" panose="02060903040505020403" pitchFamily="18" charset="0"/>
              </a:rPr>
              <a:t>Hello!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79" y="2579297"/>
            <a:ext cx="7350691" cy="37179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3300" b="1" dirty="0"/>
              <a:t>Who</a:t>
            </a:r>
            <a:r>
              <a:rPr lang="en-AU" sz="3300" dirty="0"/>
              <a:t>: </a:t>
            </a:r>
            <a:r>
              <a:rPr lang="en-AU" sz="3300" dirty="0" err="1"/>
              <a:t>Rhyce</a:t>
            </a:r>
            <a:r>
              <a:rPr lang="en-AU" sz="3300" dirty="0"/>
              <a:t> </a:t>
            </a:r>
          </a:p>
          <a:p>
            <a:pPr marL="0" indent="0" algn="ctr">
              <a:buNone/>
            </a:pPr>
            <a:r>
              <a:rPr lang="en-AU" sz="3300" b="1" dirty="0"/>
              <a:t>What</a:t>
            </a:r>
            <a:r>
              <a:rPr lang="en-AU" sz="3300" dirty="0"/>
              <a:t>: TSO – Technical Support Officer</a:t>
            </a:r>
          </a:p>
          <a:p>
            <a:pPr marL="0" indent="0" algn="ctr">
              <a:buNone/>
            </a:pPr>
            <a:r>
              <a:rPr lang="en-AU" sz="3300" b="1" dirty="0"/>
              <a:t>Where</a:t>
            </a:r>
            <a:r>
              <a:rPr lang="en-AU" sz="3300" dirty="0"/>
              <a:t>: Library</a:t>
            </a:r>
          </a:p>
          <a:p>
            <a:pPr marL="0" indent="0" algn="ctr">
              <a:buNone/>
            </a:pPr>
            <a:r>
              <a:rPr lang="en-AU" sz="3300" b="1" dirty="0"/>
              <a:t>When</a:t>
            </a:r>
            <a:r>
              <a:rPr lang="en-AU" sz="3300" dirty="0"/>
              <a:t>: Anytime Mon - Wed</a:t>
            </a:r>
          </a:p>
          <a:p>
            <a:pPr marL="0" indent="0" algn="ctr">
              <a:buNone/>
            </a:pPr>
            <a:r>
              <a:rPr lang="en-AU" sz="3300" b="1" dirty="0"/>
              <a:t>Why</a:t>
            </a:r>
            <a:r>
              <a:rPr lang="en-AU" sz="3300" dirty="0"/>
              <a:t>: Any questions relating to using your BYO device or a loan laptop from the school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3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143" y="973669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dirty="0">
                <a:latin typeface="Rockwell Extra Bold" panose="02060903040505020403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59" y="2424023"/>
            <a:ext cx="8324490" cy="4132052"/>
          </a:xfrm>
        </p:spPr>
        <p:txBody>
          <a:bodyPr>
            <a:normAutofit/>
          </a:bodyPr>
          <a:lstStyle/>
          <a:p>
            <a:r>
              <a:rPr lang="en-AU" sz="2800" dirty="0"/>
              <a:t>Connect to School </a:t>
            </a:r>
            <a:r>
              <a:rPr lang="en-AU" sz="2800" b="1" dirty="0" err="1"/>
              <a:t>Wifi</a:t>
            </a:r>
            <a:endParaRPr lang="en-AU" sz="2800" b="1" dirty="0"/>
          </a:p>
          <a:p>
            <a:r>
              <a:rPr lang="en-AU" sz="2800" dirty="0"/>
              <a:t>Connect to the </a:t>
            </a:r>
            <a:r>
              <a:rPr lang="en-AU" sz="2800" b="1" dirty="0"/>
              <a:t>Secure Edge Network</a:t>
            </a:r>
          </a:p>
          <a:p>
            <a:r>
              <a:rPr lang="en-AU" sz="2800" dirty="0"/>
              <a:t>Access the </a:t>
            </a:r>
            <a:r>
              <a:rPr lang="en-AU" sz="2800" b="1" dirty="0"/>
              <a:t>Student Portal</a:t>
            </a:r>
          </a:p>
          <a:p>
            <a:r>
              <a:rPr lang="en-AU" sz="2800" dirty="0"/>
              <a:t>Send an </a:t>
            </a:r>
            <a:r>
              <a:rPr lang="en-AU" sz="2800" b="1" dirty="0"/>
              <a:t>email</a:t>
            </a:r>
            <a:endParaRPr lang="en-AU" sz="2800" dirty="0"/>
          </a:p>
          <a:p>
            <a:r>
              <a:rPr lang="en-AU" sz="2800" dirty="0"/>
              <a:t>Join a </a:t>
            </a:r>
            <a:r>
              <a:rPr lang="en-AU" sz="2800" b="1" dirty="0"/>
              <a:t>Google Classroom </a:t>
            </a:r>
            <a:r>
              <a:rPr lang="en-AU" sz="2800" dirty="0"/>
              <a:t>- Open an assignment, complete and submit</a:t>
            </a:r>
          </a:p>
          <a:p>
            <a:r>
              <a:rPr lang="en-AU" sz="2800" b="1" dirty="0"/>
              <a:t>Google Drive </a:t>
            </a:r>
            <a:r>
              <a:rPr lang="en-AU" sz="2800" dirty="0"/>
              <a:t>– Create folders for all subjects</a:t>
            </a:r>
          </a:p>
          <a:p>
            <a:r>
              <a:rPr lang="en-AU" sz="2800" dirty="0"/>
              <a:t>Download </a:t>
            </a:r>
            <a:r>
              <a:rPr lang="en-AU" sz="2800" b="1" dirty="0"/>
              <a:t>Chrome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740" y="2700068"/>
            <a:ext cx="3393414" cy="33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01" y="581484"/>
            <a:ext cx="9955868" cy="1851165"/>
          </a:xfrm>
        </p:spPr>
        <p:txBody>
          <a:bodyPr/>
          <a:lstStyle/>
          <a:p>
            <a:pPr algn="ctr"/>
            <a:r>
              <a:rPr lang="en-AU" sz="8000" dirty="0">
                <a:latin typeface="Rockwell Extra Bold" panose="02060903040505020403" pitchFamily="18" charset="0"/>
              </a:rPr>
              <a:t>School </a:t>
            </a:r>
            <a:r>
              <a:rPr lang="en-AU" sz="8000" dirty="0" err="1">
                <a:latin typeface="Rockwell Extra Bold" panose="02060903040505020403" pitchFamily="18" charset="0"/>
              </a:rPr>
              <a:t>Wifi</a:t>
            </a:r>
            <a:endParaRPr lang="en-AU" sz="8000" dirty="0">
              <a:latin typeface="Rockwell Extra Bold" panose="02060903040505020403" pitchFamily="18" charset="0"/>
            </a:endParaRPr>
          </a:p>
        </p:txBody>
      </p:sp>
      <p:pic>
        <p:nvPicPr>
          <p:cNvPr id="13314" name="Picture 2" descr="Image result for wifi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24" y="2530084"/>
            <a:ext cx="3536531" cy="35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7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113" t="10489"/>
          <a:stretch/>
        </p:blipFill>
        <p:spPr>
          <a:xfrm>
            <a:off x="8120517" y="209320"/>
            <a:ext cx="3847532" cy="64448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796" y="308472"/>
            <a:ext cx="80031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>
                <a:latin typeface="Rockwell Extra Bold" panose="02060903040505020403" pitchFamily="18" charset="0"/>
              </a:rPr>
              <a:t>Connecting to School </a:t>
            </a:r>
            <a:r>
              <a:rPr lang="en-AU" sz="4000" dirty="0" err="1">
                <a:latin typeface="Rockwell Extra Bold" panose="02060903040505020403" pitchFamily="18" charset="0"/>
              </a:rPr>
              <a:t>Wifi</a:t>
            </a:r>
            <a:endParaRPr lang="en-AU" sz="4000" dirty="0">
              <a:latin typeface="Rockwell Extra Bold" panose="020609030405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6" y="1171358"/>
            <a:ext cx="71870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800" dirty="0"/>
              <a:t>Click on the Wi-Fi symbol in the bottom right corner</a:t>
            </a:r>
          </a:p>
          <a:p>
            <a:pPr marL="457200" indent="-457200">
              <a:buFont typeface="+mj-lt"/>
              <a:buAutoNum type="arabicPeriod"/>
            </a:pPr>
            <a:endParaRPr lang="en-AU" sz="1400" dirty="0"/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Click on </a:t>
            </a:r>
            <a:r>
              <a:rPr lang="en-AU" sz="2800" b="1" dirty="0" err="1">
                <a:solidFill>
                  <a:schemeClr val="accent1"/>
                </a:solidFill>
              </a:rPr>
              <a:t>detnsw</a:t>
            </a:r>
            <a:r>
              <a:rPr lang="en-AU" sz="2800" b="1" dirty="0">
                <a:solidFill>
                  <a:schemeClr val="accent1"/>
                </a:solidFill>
              </a:rPr>
              <a:t> (NOT </a:t>
            </a:r>
            <a:r>
              <a:rPr lang="en-AU" sz="2800" b="1" dirty="0" err="1">
                <a:solidFill>
                  <a:schemeClr val="accent1"/>
                </a:solidFill>
              </a:rPr>
              <a:t>nswdet</a:t>
            </a:r>
            <a:r>
              <a:rPr lang="en-AU" sz="2800" b="1" dirty="0">
                <a:solidFill>
                  <a:schemeClr val="accent1"/>
                </a:solidFill>
              </a:rPr>
              <a:t>) </a:t>
            </a:r>
          </a:p>
          <a:p>
            <a:pPr marL="457200" indent="-457200">
              <a:buFont typeface="+mj-lt"/>
              <a:buAutoNum type="arabicPeriod"/>
            </a:pPr>
            <a:endParaRPr lang="en-AU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Tick the connect automatically box and click connect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851" t="18836" b="60650"/>
          <a:stretch/>
        </p:blipFill>
        <p:spPr>
          <a:xfrm>
            <a:off x="1422571" y="4219459"/>
            <a:ext cx="4909618" cy="1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0242" y="275421"/>
            <a:ext cx="80031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>
                <a:latin typeface="Rockwell Extra Bold" panose="02060903040505020403" pitchFamily="18" charset="0"/>
              </a:rPr>
              <a:t>Connecting to School </a:t>
            </a:r>
            <a:r>
              <a:rPr lang="en-AU" sz="4000" dirty="0" err="1">
                <a:latin typeface="Rockwell Extra Bold" panose="02060903040505020403" pitchFamily="18" charset="0"/>
              </a:rPr>
              <a:t>Wifi</a:t>
            </a:r>
            <a:endParaRPr lang="en-AU" sz="4000" dirty="0">
              <a:latin typeface="Rockwell Extra Bold" panose="020609030405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913" y="1348800"/>
            <a:ext cx="778680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/>
              <a:t>4. Enter your user name and password</a:t>
            </a:r>
          </a:p>
          <a:p>
            <a:pPr algn="ctr"/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(if you can’t remember your username or password we can look it up and reset it for you)</a:t>
            </a:r>
          </a:p>
          <a:p>
            <a:pPr algn="ctr"/>
            <a:endParaRPr lang="en-AU" dirty="0"/>
          </a:p>
          <a:p>
            <a:pPr algn="ctr"/>
            <a:r>
              <a:rPr lang="en-AU" sz="2400" dirty="0"/>
              <a:t>User: </a:t>
            </a:r>
            <a:r>
              <a:rPr lang="en-AU" sz="2400" dirty="0" err="1"/>
              <a:t>firstname.lastname@detnsw</a:t>
            </a:r>
            <a:r>
              <a:rPr lang="en-AU" sz="2400" dirty="0"/>
              <a:t>    </a:t>
            </a:r>
          </a:p>
          <a:p>
            <a:pPr algn="ctr"/>
            <a:r>
              <a:rPr lang="en-AU" sz="2400" dirty="0"/>
              <a:t>Password: *******</a:t>
            </a:r>
          </a:p>
          <a:p>
            <a:endParaRPr lang="en-AU" dirty="0"/>
          </a:p>
          <a:p>
            <a:r>
              <a:rPr lang="en-AU" sz="2800" dirty="0"/>
              <a:t>5. Click connect again.</a:t>
            </a:r>
          </a:p>
          <a:p>
            <a:endParaRPr lang="en-AU" sz="2800" dirty="0"/>
          </a:p>
          <a:p>
            <a:pPr algn="ctr"/>
            <a:r>
              <a:rPr lang="en-AU" sz="2800" dirty="0"/>
              <a:t>If you have successfully connected it should say ‘Connected, secured’ under </a:t>
            </a:r>
            <a:r>
              <a:rPr lang="en-AU" sz="2800" dirty="0" err="1"/>
              <a:t>detnsw</a:t>
            </a:r>
            <a:endParaRPr lang="en-AU" sz="2800" dirty="0"/>
          </a:p>
          <a:p>
            <a:pPr algn="ctr"/>
            <a:endParaRPr lang="en-AU" sz="2000" dirty="0"/>
          </a:p>
          <a:p>
            <a:pPr algn="ctr"/>
            <a:r>
              <a:rPr lang="en-AU" sz="2000" b="1" u="sng" dirty="0"/>
              <a:t>This should happen automatically from now on</a:t>
            </a:r>
          </a:p>
          <a:p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439" t="15660" r="-91" b="53237"/>
          <a:stretch/>
        </p:blipFill>
        <p:spPr>
          <a:xfrm>
            <a:off x="8713707" y="1521281"/>
            <a:ext cx="2876672" cy="1833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798" t="16779" r="110" b="50513"/>
          <a:stretch/>
        </p:blipFill>
        <p:spPr>
          <a:xfrm>
            <a:off x="8713707" y="3634776"/>
            <a:ext cx="2876672" cy="1755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25727"/>
          <a:stretch/>
        </p:blipFill>
        <p:spPr>
          <a:xfrm>
            <a:off x="8577675" y="5670462"/>
            <a:ext cx="3148736" cy="8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979" y="1754676"/>
            <a:ext cx="9955868" cy="2677648"/>
          </a:xfrm>
        </p:spPr>
        <p:txBody>
          <a:bodyPr/>
          <a:lstStyle/>
          <a:p>
            <a:pPr algn="ctr"/>
            <a:r>
              <a:rPr lang="en-AU" sz="8000" dirty="0">
                <a:latin typeface="Rockwell Extra Bold" panose="02060903040505020403" pitchFamily="18" charset="0"/>
              </a:rPr>
              <a:t>Secure Edge Network</a:t>
            </a:r>
          </a:p>
        </p:txBody>
      </p:sp>
    </p:spTree>
    <p:extLst>
      <p:ext uri="{BB962C8B-B14F-4D97-AF65-F5344CB8AC3E}">
        <p14:creationId xmlns:p14="http://schemas.microsoft.com/office/powerpoint/2010/main" val="82952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1" y="999549"/>
            <a:ext cx="10223288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latin typeface="Rockwell Extra Bold" panose="02060903040505020403" pitchFamily="18" charset="0"/>
              </a:rPr>
              <a:t>Connecting To Secure Edge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2" y="2449902"/>
            <a:ext cx="6236897" cy="4229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800" b="1" dirty="0"/>
              <a:t>What is Secure Edge Network? </a:t>
            </a:r>
          </a:p>
          <a:p>
            <a:pPr marL="0" indent="0" algn="ctr">
              <a:buNone/>
            </a:pPr>
            <a:r>
              <a:rPr lang="en-AU" sz="2800" dirty="0"/>
              <a:t>It is an internet service provided by the Department of Education which provides us with faster internet and protects your device from cyber threats.</a:t>
            </a:r>
          </a:p>
          <a:p>
            <a:pPr marL="0" indent="0" algn="ctr">
              <a:buNone/>
            </a:pPr>
            <a:endParaRPr lang="en-AU" sz="900" b="1" dirty="0"/>
          </a:p>
          <a:p>
            <a:pPr marL="0" indent="0" algn="ctr">
              <a:buNone/>
            </a:pPr>
            <a:r>
              <a:rPr lang="en-AU" sz="2800" b="1" dirty="0"/>
              <a:t>What do I have to do?</a:t>
            </a:r>
          </a:p>
          <a:p>
            <a:pPr marL="0" indent="0" algn="ctr">
              <a:buNone/>
            </a:pPr>
            <a:r>
              <a:rPr lang="en-A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Every time you open your device you must log into the Secure Edge Network</a:t>
            </a:r>
          </a:p>
          <a:p>
            <a:pPr marL="0" indent="0" algn="ctr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298" y="2605177"/>
            <a:ext cx="4936628" cy="34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YOD Induction Less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Hello!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Hello!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Objectives&amp;quot;&quot;/&gt;&lt;property id=&quot;20307&quot; value=&quot;259&quot;/&gt;&lt;/object&gt;&lt;object type=&quot;3&quot; unique_id=&quot;10008&quot;&gt;&lt;property id=&quot;20148&quot; value=&quot;5&quot;/&gt;&lt;property id=&quot;20300&quot; value=&quot;Slide 9 - &amp;quot;Connecting To Secure Edge Network&amp;quot;&quot;/&gt;&lt;property id=&quot;20307&quot; value=&quot;260&quot;/&gt;&lt;/object&gt;&lt;object type=&quot;3&quot; unique_id=&quot;10009&quot;&gt;&lt;property id=&quot;20148&quot; value=&quot;5&quot;/&gt;&lt;property id=&quot;20300&quot; value=&quot;Slide 10 - &amp;quot;Connecting To Secure Edge Network&amp;quot;&quot;/&gt;&lt;property id=&quot;20307&quot; value=&quot;261&quot;/&gt;&lt;/object&gt;&lt;object type=&quot;3&quot; unique_id=&quot;10010&quot;&gt;&lt;property id=&quot;20148&quot; value=&quot;5&quot;/&gt;&lt;property id=&quot;20300&quot; value=&quot;Slide 11 - &amp;quot;Connecting To Secure Edge Network&amp;quot;&quot;/&gt;&lt;property id=&quot;20307&quot; value=&quot;278&quot;/&gt;&lt;/object&gt;&lt;object type=&quot;3&quot; unique_id=&quot;10011&quot;&gt;&lt;property id=&quot;20148&quot; value=&quot;5&quot;/&gt;&lt;property id=&quot;20300&quot; value=&quot;Slide 12 - &amp;quot;Connecting To Secure Edge Network&amp;quot;&quot;/&gt;&lt;property id=&quot;20307&quot; value=&quot;263&quot;/&gt;&lt;/object&gt;&lt;object type=&quot;3&quot; unique_id=&quot;10012&quot;&gt;&lt;property id=&quot;20148&quot; value=&quot;5&quot;/&gt;&lt;property id=&quot;20300&quot; value=&quot;Slide 14 - &amp;quot;Student Portal &amp;quot;&quot;/&gt;&lt;property id=&quot;20307&quot; value=&quot;262&quot;/&gt;&lt;/object&gt;&lt;object type=&quot;3&quot; unique_id=&quot;10013&quot;&gt;&lt;property id=&quot;20148&quot; value=&quot;5&quot;/&gt;&lt;property id=&quot;20300&quot; value=&quot;Slide 16 - &amp;quot;Student Portal &amp;quot;&quot;/&gt;&lt;property id=&quot;20307&quot; value=&quot;264&quot;/&gt;&lt;/object&gt;&lt;object type=&quot;3&quot; unique_id=&quot;10015&quot;&gt;&lt;property id=&quot;20148&quot; value=&quot;5&quot;/&gt;&lt;property id=&quot;20300&quot; value=&quot;Slide 20 - &amp;quot;Google Classroom&amp;quot;&quot;/&gt;&lt;property id=&quot;20307&quot; value=&quot;266&quot;/&gt;&lt;/object&gt;&lt;object type=&quot;3&quot; unique_id=&quot;10016&quot;&gt;&lt;property id=&quot;20148&quot; value=&quot;5&quot;/&gt;&lt;property id=&quot;20300&quot; value=&quot;Slide 21 - &amp;quot;Google Classroom&amp;quot;&quot;/&gt;&lt;property id=&quot;20307&quot; value=&quot;267&quot;/&gt;&lt;/object&gt;&lt;object type=&quot;3&quot; unique_id=&quot;10017&quot;&gt;&lt;property id=&quot;20148&quot; value=&quot;5&quot;/&gt;&lt;property id=&quot;20300&quot; value=&quot;Slide 22 - &amp;quot;Google Classroom&amp;quot;&quot;/&gt;&lt;property id=&quot;20307&quot; value=&quot;268&quot;/&gt;&lt;/object&gt;&lt;object type=&quot;3&quot; unique_id=&quot;10021&quot;&gt;&lt;property id=&quot;20148&quot; value=&quot;5&quot;/&gt;&lt;property id=&quot;20300&quot; value=&quot;Slide 24 - &amp;quot;Google Drive&amp;quot;&quot;/&gt;&lt;property id=&quot;20307&quot; value=&quot;272&quot;/&gt;&lt;/object&gt;&lt;object type=&quot;3&quot; unique_id=&quot;10202&quot;&gt;&lt;property id=&quot;20148&quot; value=&quot;5&quot;/&gt;&lt;property id=&quot;20300&quot; value=&quot;Slide 15 - &amp;quot;Student Portal &amp;quot;&quot;/&gt;&lt;property id=&quot;20307&quot; value=&quot;279&quot;/&gt;&lt;/object&gt;&lt;object type=&quot;3&quot; unique_id=&quot;10333&quot;&gt;&lt;property id=&quot;20148&quot; value=&quot;5&quot;/&gt;&lt;property id=&quot;20300&quot; value=&quot;Slide 18 - &amp;quot;3 minute challenge&amp;quot;&quot;/&gt;&lt;property id=&quot;20307&quot; value=&quot;280&quot;/&gt;&lt;/object&gt;&lt;object type=&quot;3&quot; unique_id=&quot;10758&quot;&gt;&lt;property id=&quot;20148&quot; value=&quot;5&quot;/&gt;&lt;property id=&quot;20300&quot; value=&quot;Slide 5 - &amp;quot;School Wifi&amp;quot;&quot;/&gt;&lt;property id=&quot;20307&quot; value=&quot;281&quot;/&gt;&lt;/object&gt;&lt;object type=&quot;3&quot; unique_id=&quot;10762&quot;&gt;&lt;property id=&quot;20148&quot; value=&quot;5&quot;/&gt;&lt;property id=&quot;20300&quot; value=&quot;Slide 8 - &amp;quot;Secure Edge Network&amp;quot;&quot;/&gt;&lt;property id=&quot;20307&quot; value=&quot;286&quot;/&gt;&lt;/object&gt;&lt;object type=&quot;3&quot; unique_id=&quot;10763&quot;&gt;&lt;property id=&quot;20148&quot; value=&quot;5&quot;/&gt;&lt;property id=&quot;20300&quot; value=&quot;Slide 13 - &amp;quot;Student portal&amp;quot;&quot;/&gt;&lt;property id=&quot;20307&quot; value=&quot;282&quot;/&gt;&lt;/object&gt;&lt;object type=&quot;3&quot; unique_id=&quot;10764&quot;&gt;&lt;property id=&quot;20148&quot; value=&quot;5&quot;/&gt;&lt;property id=&quot;20300&quot; value=&quot;Slide 17 - &amp;quot;Student Email&amp;quot;&quot;/&gt;&lt;property id=&quot;20307&quot; value=&quot;283&quot;/&gt;&lt;/object&gt;&lt;object type=&quot;3&quot; unique_id=&quot;10765&quot;&gt;&lt;property id=&quot;20148&quot; value=&quot;5&quot;/&gt;&lt;property id=&quot;20300&quot; value=&quot;Slide 19 - &amp;quot;Google Classroom&amp;quot;&quot;/&gt;&lt;property id=&quot;20307&quot; value=&quot;284&quot;/&gt;&lt;/object&gt;&lt;object type=&quot;3&quot; unique_id=&quot;10766&quot;&gt;&lt;property id=&quot;20148&quot; value=&quot;5&quot;/&gt;&lt;property id=&quot;20300&quot; value=&quot;Slide 23 - &amp;quot;Google Drive&amp;quot;&quot;/&gt;&lt;property id=&quot;20307&quot; value=&quot;285&quot;/&gt;&lt;/object&gt;&lt;object type=&quot;3&quot; unique_id=&quot;10983&quot;&gt;&lt;property id=&quot;20148&quot; value=&quot;5&quot;/&gt;&lt;property id=&quot;20300&quot; value=&quot;Slide 27 - &amp;quot;Download Google Chrome&amp;quot;&quot;/&gt;&lt;property id=&quot;20307&quot; value=&quot;290&quot;/&gt;&lt;/object&gt;&lt;object type=&quot;3&quot; unique_id=&quot;11124&quot;&gt;&lt;property id=&quot;20148&quot; value=&quot;5&quot;/&gt;&lt;property id=&quot;20300&quot; value=&quot;Slide 6&quot;/&gt;&lt;property id=&quot;20307&quot; value=&quot;291&quot;/&gt;&lt;/object&gt;&lt;object type=&quot;3&quot; unique_id=&quot;11125&quot;&gt;&lt;property id=&quot;20148&quot; value=&quot;5&quot;/&gt;&lt;property id=&quot;20300&quot; value=&quot;Slide 7&quot;/&gt;&lt;property id=&quot;20307&quot; value=&quot;292&quot;/&gt;&lt;/object&gt;&lt;object type=&quot;3&quot; unique_id=&quot;11405&quot;&gt;&lt;property id=&quot;20148&quot; value=&quot;5&quot;/&gt;&lt;property id=&quot;20300&quot; value=&quot;Slide 25 - &amp;quot;Chrome&amp;quot;&quot;/&gt;&lt;property id=&quot;20307&quot; value=&quot;294&quot;/&gt;&lt;/object&gt;&lt;object type=&quot;3&quot; unique_id=&quot;11406&quot;&gt;&lt;property id=&quot;20148&quot; value=&quot;5&quot;/&gt;&lt;property id=&quot;20300&quot; value=&quot;Slide 26 - &amp;quot;Use Chrome as a default browser&amp;quot;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493</TotalTime>
  <Words>894</Words>
  <Application>Microsoft Office PowerPoint</Application>
  <PresentationFormat>Widescreen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Impact</vt:lpstr>
      <vt:lpstr>Rockwell Extra Bold</vt:lpstr>
      <vt:lpstr>Showcard Gothic</vt:lpstr>
      <vt:lpstr>Times New Roman</vt:lpstr>
      <vt:lpstr>Wingdings 3</vt:lpstr>
      <vt:lpstr>NewsPrint</vt:lpstr>
      <vt:lpstr>BYOD Induction</vt:lpstr>
      <vt:lpstr>Hello!</vt:lpstr>
      <vt:lpstr>Hello!</vt:lpstr>
      <vt:lpstr>Objectives</vt:lpstr>
      <vt:lpstr>School Wifi</vt:lpstr>
      <vt:lpstr>PowerPoint Presentation</vt:lpstr>
      <vt:lpstr>PowerPoint Presentation</vt:lpstr>
      <vt:lpstr>Secure Edge Network</vt:lpstr>
      <vt:lpstr>Connecting To Secure Edge Network</vt:lpstr>
      <vt:lpstr>Connecting To Secure Edge Network</vt:lpstr>
      <vt:lpstr>Connecting To Secure Edge Network</vt:lpstr>
      <vt:lpstr>Connecting To Secure Edge Network</vt:lpstr>
      <vt:lpstr>Student portal</vt:lpstr>
      <vt:lpstr>Student Portal </vt:lpstr>
      <vt:lpstr>Student Portal </vt:lpstr>
      <vt:lpstr>Student Portal </vt:lpstr>
      <vt:lpstr>Student Email</vt:lpstr>
      <vt:lpstr>3 minute challenge</vt:lpstr>
      <vt:lpstr>Google Classroom</vt:lpstr>
      <vt:lpstr>Google Classroom</vt:lpstr>
      <vt:lpstr>Google Classroom</vt:lpstr>
      <vt:lpstr>Google Classroom</vt:lpstr>
      <vt:lpstr>Google Drive</vt:lpstr>
      <vt:lpstr>Google Drive</vt:lpstr>
      <vt:lpstr>Chrome</vt:lpstr>
      <vt:lpstr>Use Chrome as a default browser</vt:lpstr>
      <vt:lpstr>Download Google Chrome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BYOD Induction Lesson</dc:title>
  <dc:creator>Penny Simpson</dc:creator>
  <cp:lastModifiedBy>Sophie Burnitt</cp:lastModifiedBy>
  <cp:revision>46</cp:revision>
  <dcterms:created xsi:type="dcterms:W3CDTF">2020-01-01T07:25:52Z</dcterms:created>
  <dcterms:modified xsi:type="dcterms:W3CDTF">2022-11-02T22:26:19Z</dcterms:modified>
</cp:coreProperties>
</file>